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456" r:id="rId6"/>
    <p:sldId id="2445" r:id="rId7"/>
    <p:sldId id="2446" r:id="rId8"/>
    <p:sldId id="2439" r:id="rId9"/>
    <p:sldId id="2453" r:id="rId10"/>
    <p:sldId id="2440" r:id="rId11"/>
    <p:sldId id="2447" r:id="rId12"/>
    <p:sldId id="2449" r:id="rId13"/>
    <p:sldId id="2450" r:id="rId14"/>
    <p:sldId id="2448" r:id="rId15"/>
    <p:sldId id="2451" r:id="rId16"/>
    <p:sldId id="2452" r:id="rId17"/>
    <p:sldId id="2444" r:id="rId18"/>
    <p:sldId id="2454" r:id="rId19"/>
    <p:sldId id="245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929" autoAdjust="0"/>
  </p:normalViewPr>
  <p:slideViewPr>
    <p:cSldViewPr snapToGrid="0">
      <p:cViewPr varScale="1">
        <p:scale>
          <a:sx n="96" d="100"/>
          <a:sy n="96" d="100"/>
        </p:scale>
        <p:origin x="6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7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0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7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47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revisions </a:t>
            </a:r>
          </a:p>
          <a:p>
            <a:r>
              <a:rPr lang="en-US" dirty="0" smtClean="0"/>
              <a:t>If you read the text again, you may end up copying it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the designed outline to avoid </a:t>
            </a:r>
            <a:r>
              <a:rPr lang="en-US" baseline="0" dirty="0" err="1" smtClean="0"/>
              <a:t>palagiarism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5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4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9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85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0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mtClean="0"/>
              <a:t>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mtClean="0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mtClean="0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mtClean="0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9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of a roof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r="32023"/>
          <a:stretch>
            <a:fillRect/>
          </a:stretch>
        </p:blipFill>
        <p:spPr/>
      </p:pic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57943" y="2020957"/>
            <a:ext cx="5403100" cy="3922644"/>
          </a:xfrm>
        </p:spPr>
        <p:txBody>
          <a:bodyPr>
            <a:normAutofit/>
          </a:bodyPr>
          <a:lstStyle/>
          <a:p>
            <a:r>
              <a:rPr lang="en-US" sz="1800" dirty="0"/>
              <a:t>In "[Title]” [author](year of publication, pages) states. . .[State the thesis statement/main point of the article] </a:t>
            </a:r>
            <a:endParaRPr lang="en-US" dirty="0"/>
          </a:p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Example: </a:t>
            </a:r>
          </a:p>
          <a:p>
            <a:pPr algn="ctr"/>
            <a:r>
              <a:rPr lang="en-US" i="1" dirty="0"/>
              <a:t> </a:t>
            </a:r>
            <a:r>
              <a:rPr lang="en-US" i="1" dirty="0" smtClean="0"/>
              <a:t>In “</a:t>
            </a:r>
            <a:r>
              <a:rPr lang="en-US" i="1" dirty="0"/>
              <a:t>Radio Electronics: Robotics Tactile Sensing” James Rob </a:t>
            </a:r>
            <a:r>
              <a:rPr lang="en-US" dirty="0"/>
              <a:t>(1986, pp.71-72) </a:t>
            </a:r>
            <a:r>
              <a:rPr lang="en-US" i="1" dirty="0"/>
              <a:t>states that since robots move to do their jobs, they need to be equipped with an assortment of tactile sensors.</a:t>
            </a:r>
            <a:endParaRPr lang="en-US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4" y="656245"/>
            <a:ext cx="6750205" cy="1006903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Name/Title in Introductory/Thesis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41223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0" r="14770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822173"/>
            <a:ext cx="6117771" cy="39292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"[name of article]”* [author] states . . . [State the main point of the article.] </a:t>
            </a:r>
            <a:endParaRPr lang="en-US" dirty="0" smtClean="0"/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dirty="0"/>
              <a:t>In "Computer Chess”* Hans Berliner states that the CYBER 170 series computer can perform well in a chess tournament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da-DK" dirty="0"/>
              <a:t>*</a:t>
            </a:r>
            <a:r>
              <a:rPr lang="da-DK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Berliner, H. 1993, ’Computer Chess’, </a:t>
            </a:r>
            <a:r>
              <a:rPr lang="da-DK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Nature,</a:t>
            </a:r>
            <a:r>
              <a:rPr lang="da-DK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274(10), p. 745-748</a:t>
            </a:r>
            <a:r>
              <a:rPr lang="da-DK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 Author’s last name, Initials. Year of publication, ‘Article title’, </a:t>
            </a:r>
            <a:r>
              <a:rPr lang="en-US" i="1" dirty="0"/>
              <a:t>Journal title</a:t>
            </a:r>
            <a:r>
              <a:rPr lang="en-US" dirty="0"/>
              <a:t>, Volume (Issue), p. or pp. followed by page number/s.]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688" y="661045"/>
            <a:ext cx="6750205" cy="100690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Thesis/Introductory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Statement Followed by a Footnote Citation</a:t>
            </a:r>
          </a:p>
        </p:txBody>
      </p:sp>
    </p:spTree>
    <p:extLst>
      <p:ext uri="{BB962C8B-B14F-4D97-AF65-F5344CB8AC3E}">
        <p14:creationId xmlns:p14="http://schemas.microsoft.com/office/powerpoint/2010/main" val="39571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2" r="22112"/>
          <a:stretch>
            <a:fillRect/>
          </a:stretch>
        </p:blipFill>
        <p:spPr/>
      </p:pic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57943" y="1477617"/>
            <a:ext cx="5403100" cy="44659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</a:t>
            </a:r>
            <a:r>
              <a:rPr lang="en-US" sz="1700" dirty="0"/>
              <a:t>Author’s last name, Initials. Year of publication. </a:t>
            </a:r>
            <a:r>
              <a:rPr lang="en-US" sz="1700" i="1" dirty="0"/>
              <a:t>Title in italics</a:t>
            </a:r>
            <a:r>
              <a:rPr lang="en-US" sz="1700" dirty="0"/>
              <a:t>. Edition, if not the first, followed by ed. Place of publication: Publisher.] </a:t>
            </a:r>
          </a:p>
          <a:p>
            <a:r>
              <a:rPr lang="en-US" sz="1700" dirty="0"/>
              <a:t> </a:t>
            </a:r>
          </a:p>
          <a:p>
            <a:r>
              <a:rPr lang="en-US" sz="1700" dirty="0"/>
              <a:t>[State the thesis statement / main point of the article.] </a:t>
            </a:r>
          </a:p>
          <a:p>
            <a:r>
              <a:rPr lang="en-US" sz="17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Example: </a:t>
            </a:r>
          </a:p>
          <a:p>
            <a:r>
              <a:rPr lang="en-US" sz="1700" dirty="0" err="1"/>
              <a:t>Robillard</a:t>
            </a:r>
            <a:r>
              <a:rPr lang="en-US" sz="1700" dirty="0"/>
              <a:t>, J. 1986. </a:t>
            </a:r>
            <a:r>
              <a:rPr lang="en-US" sz="1700" i="1" dirty="0"/>
              <a:t>Radio Electronics: Robotics Tactile Sensing</a:t>
            </a:r>
            <a:r>
              <a:rPr lang="en-US" sz="1700" dirty="0"/>
              <a:t>. 5</a:t>
            </a:r>
            <a:r>
              <a:rPr lang="en-US" sz="1700" baseline="30000" dirty="0"/>
              <a:t>th</a:t>
            </a:r>
            <a:r>
              <a:rPr lang="en-US" sz="1700" dirty="0"/>
              <a:t> ed. Melbourne: Oxford University Press. </a:t>
            </a:r>
          </a:p>
          <a:p>
            <a:r>
              <a:rPr lang="en-US" sz="1700" i="1" dirty="0"/>
              <a:t> </a:t>
            </a:r>
            <a:endParaRPr lang="en-US" sz="1700" dirty="0"/>
          </a:p>
          <a:p>
            <a:r>
              <a:rPr lang="en-US" sz="1700" dirty="0"/>
              <a:t>Robots must move around to do their jobs, they need to be equipped with an assortment of tactile sensors…</a:t>
            </a:r>
          </a:p>
          <a:p>
            <a:endParaRPr lang="en-US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4" y="125897"/>
            <a:ext cx="6750205" cy="1146312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Work Cited Prefacing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Thesis/ Introductory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38627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5742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Summary BODY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57943" y="1364973"/>
            <a:ext cx="5138057" cy="45786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Include all the main ideas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Examples are not required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Development of ideas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Follow the pattern of the original text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Do not state your own opinions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Do not copy the text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Write ideas in your own words 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29" r="31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8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5742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Summary 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r="1481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65815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10539" y="1722782"/>
            <a:ext cx="6117771" cy="3776869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Study the conclusion of the article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Briefly present author’s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/>
            <a:r>
              <a:rPr lang="en-US" sz="1800" dirty="0" smtClean="0"/>
              <a:t>Recommendations</a:t>
            </a:r>
          </a:p>
          <a:p>
            <a:pPr marL="742950" lvl="1" indent="-285750"/>
            <a:r>
              <a:rPr lang="en-US" sz="1800" dirty="0" smtClean="0"/>
              <a:t>Solutions</a:t>
            </a:r>
          </a:p>
          <a:p>
            <a:pPr marL="742950" lvl="1" indent="-285750"/>
            <a:r>
              <a:rPr lang="en-US" sz="1800" dirty="0" smtClean="0"/>
              <a:t>Prediction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57943" y="1258957"/>
            <a:ext cx="5138057" cy="46846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Summary is 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Condensed version of original text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Length of the summary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1/3 or 1/ 4 of the original text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Not paraphrasing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Of the </a:t>
            </a:r>
            <a:r>
              <a:rPr lang="en-US" sz="1800" dirty="0"/>
              <a:t>w</a:t>
            </a:r>
            <a:r>
              <a:rPr lang="en-US" sz="1800" dirty="0" smtClean="0"/>
              <a:t>hole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Give readers who have not read the text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Idea of what the original text states</a:t>
            </a:r>
            <a:endParaRPr lang="en-US" sz="1800" dirty="0"/>
          </a:p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r="252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28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9874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21238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Effective 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C07A-363B-4948-8546-2503B45830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1" r="14761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397620"/>
            <a:ext cx="6117771" cy="4241181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Effective summary is accurate</a:t>
            </a:r>
          </a:p>
          <a:p>
            <a:pPr lvl="1"/>
            <a:r>
              <a:rPr lang="en-US" sz="2000" dirty="0" smtClean="0"/>
              <a:t>Represent the meaning of the text</a:t>
            </a:r>
          </a:p>
          <a:p>
            <a:pPr marL="342900" indent="-34290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Gives the readers who are not read the text</a:t>
            </a:r>
          </a:p>
          <a:p>
            <a:pPr lvl="1"/>
            <a:r>
              <a:rPr lang="en-US" sz="2000" dirty="0" smtClean="0"/>
              <a:t>Idea of what the text states</a:t>
            </a:r>
          </a:p>
          <a:p>
            <a:pPr marL="342900" indent="-34290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Objective </a:t>
            </a:r>
          </a:p>
          <a:p>
            <a:pPr lvl="1"/>
            <a:r>
              <a:rPr lang="en-US" sz="2000" dirty="0" smtClean="0"/>
              <a:t>Do not write your personal opinions</a:t>
            </a: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1744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113477"/>
            <a:ext cx="4351911" cy="2384466"/>
          </a:xfrm>
        </p:spPr>
        <p:txBody>
          <a:bodyPr/>
          <a:lstStyle/>
          <a:p>
            <a:r>
              <a:rPr lang="en-US" dirty="0" smtClean="0"/>
              <a:t>Steps for writing a summary</a:t>
            </a:r>
            <a:endParaRPr lang="en-US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57943" y="1046831"/>
            <a:ext cx="5138057" cy="48967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Preview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Study the title 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Subheadings, text type 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Read the text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Take notes 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Main ideas &amp; Supporting points 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Make a brief outline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Main ideas &amp; key points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Ideas should follow the text organization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Draft summary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 outline to develop the draft 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Write it in your own words 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29" r="31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98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" r="1856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Summary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C07A-363B-4948-8546-2503B45830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15" r="24215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434790"/>
            <a:ext cx="6117771" cy="4204012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Not more than 1-2 sentences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Write the source of information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sz="2000" dirty="0" smtClean="0"/>
              <a:t>Title of the Article</a:t>
            </a:r>
          </a:p>
          <a:p>
            <a:pPr lvl="1"/>
            <a:r>
              <a:rPr lang="en-US" sz="2000" dirty="0" smtClean="0"/>
              <a:t>Author </a:t>
            </a:r>
          </a:p>
          <a:p>
            <a:pPr lvl="1"/>
            <a:r>
              <a:rPr lang="en-US" sz="2000" dirty="0" smtClean="0"/>
              <a:t>Details of Publishing </a:t>
            </a:r>
          </a:p>
          <a:p>
            <a:pPr marL="342900" indent="-3429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Main idea of the article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1744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113477"/>
            <a:ext cx="4351911" cy="2384466"/>
          </a:xfrm>
        </p:spPr>
        <p:txBody>
          <a:bodyPr/>
          <a:lstStyle/>
          <a:p>
            <a:r>
              <a:rPr lang="en-US" dirty="0" smtClean="0"/>
              <a:t>3 Ways to start the summary</a:t>
            </a:r>
            <a:endParaRPr lang="en-US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mlw -v2" id="{02C8D846-7DC8-4EFF-94D8-823DF779E3A7}" vid="{402D83F6-A512-43E7-B905-390BB489C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340EA-4D3D-470F-B5D6-C0F623079401}">
  <ds:schemaRefs>
    <ds:schemaRef ds:uri="http://purl.org/dc/terms/"/>
    <ds:schemaRef ds:uri="http://purl.org/dc/dcmitype/"/>
    <ds:schemaRef ds:uri="71af3243-3dd4-4a8d-8c0d-dd76da1f02a5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834546-CF5A-40F0-B105-33C88EC05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A0F1FB-B1B3-48EC-BFEE-FC0094A34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479</Words>
  <Application>Microsoft Office PowerPoint</Application>
  <PresentationFormat>Widescreen</PresentationFormat>
  <Paragraphs>103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SUMMARY WRITING</vt:lpstr>
      <vt:lpstr>PowerPoint Presentation</vt:lpstr>
      <vt:lpstr>Effective summary</vt:lpstr>
      <vt:lpstr>PowerPoint Presentation</vt:lpstr>
      <vt:lpstr>Steps for writing a summary</vt:lpstr>
      <vt:lpstr>PowerPoint Presentation</vt:lpstr>
      <vt:lpstr>Summary introduction</vt:lpstr>
      <vt:lpstr>PowerPoint Presentation</vt:lpstr>
      <vt:lpstr>3 Ways to start the summary</vt:lpstr>
      <vt:lpstr>Name/Title in Introductory/Thesis Statement</vt:lpstr>
      <vt:lpstr>Thesis/Introductory Statement Followed by a Footnote Citation</vt:lpstr>
      <vt:lpstr>Work Cited Prefacing Thesis/ Introductory Statement</vt:lpstr>
      <vt:lpstr>Summary BODY</vt:lpstr>
      <vt:lpstr>PowerPoint Presentation</vt:lpstr>
      <vt:lpstr>Summary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2019-10-01T18:02:40Z</dcterms:created>
  <dcterms:modified xsi:type="dcterms:W3CDTF">2019-10-02T13:28:31Z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